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7"/>
  </p:notesMasterIdLst>
  <p:sldIdLst>
    <p:sldId id="256" r:id="rId2"/>
    <p:sldId id="259" r:id="rId3"/>
    <p:sldId id="257" r:id="rId4"/>
    <p:sldId id="258" r:id="rId5"/>
    <p:sldId id="260"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236E0B-F6C3-4058-B3EA-B46239767469}" type="datetimeFigureOut">
              <a:rPr lang="ru-RU" smtClean="0"/>
              <a:t>02.09.2020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F412D8-DB7F-433C-B801-8BD112D67BAF}" type="slidenum">
              <a:rPr lang="ru-RU" smtClean="0"/>
              <a:t>‹#›</a:t>
            </a:fld>
            <a:endParaRPr lang="ru-RU"/>
          </a:p>
        </p:txBody>
      </p:sp>
    </p:spTree>
    <p:extLst>
      <p:ext uri="{BB962C8B-B14F-4D97-AF65-F5344CB8AC3E}">
        <p14:creationId xmlns:p14="http://schemas.microsoft.com/office/powerpoint/2010/main" val="211382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7F412D8-DB7F-433C-B801-8BD112D67BAF}" type="slidenum">
              <a:rPr lang="ru-RU" smtClean="0"/>
              <a:t>2</a:t>
            </a:fld>
            <a:endParaRPr lang="ru-RU"/>
          </a:p>
        </p:txBody>
      </p:sp>
    </p:spTree>
    <p:extLst>
      <p:ext uri="{BB962C8B-B14F-4D97-AF65-F5344CB8AC3E}">
        <p14:creationId xmlns:p14="http://schemas.microsoft.com/office/powerpoint/2010/main" val="3090786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041362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3718051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93207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171AA56-A0C6-4A39-9261-ED97287340E1}" type="datetimeFigureOut">
              <a:rPr lang="ru-RU" smtClean="0"/>
              <a:t>02.09.2020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788044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171AA56-A0C6-4A39-9261-ED97287340E1}" type="datetimeFigureOut">
              <a:rPr lang="ru-RU" smtClean="0"/>
              <a:t>02.09.2020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81387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171AA56-A0C6-4A39-9261-ED97287340E1}" type="datetimeFigureOut">
              <a:rPr lang="ru-RU" smtClean="0"/>
              <a:t>02.09.2020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3115314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71AA56-A0C6-4A39-9261-ED97287340E1}" type="datetimeFigureOut">
              <a:rPr lang="ru-RU" smtClean="0"/>
              <a:t>02.09.2020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2906449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171AA56-A0C6-4A39-9261-ED97287340E1}" type="datetimeFigureOut">
              <a:rPr lang="ru-RU" smtClean="0"/>
              <a:t>02.09.2020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647753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171AA56-A0C6-4A39-9261-ED97287340E1}" type="datetimeFigureOut">
              <a:rPr lang="ru-RU" smtClean="0"/>
              <a:t>02.09.2020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3084415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171AA56-A0C6-4A39-9261-ED97287340E1}" type="datetimeFigureOut">
              <a:rPr lang="ru-RU" smtClean="0"/>
              <a:t>02.09.2020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041488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2277702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2079265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525471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2740732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935779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1357785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71AA56-A0C6-4A39-9261-ED97287340E1}" type="datetimeFigureOut">
              <a:rPr lang="ru-RU" smtClean="0"/>
              <a:t>02.09.2020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10C26B-0BFD-47DE-88EE-9F3D89F32D68}" type="slidenum">
              <a:rPr lang="ru-RU" smtClean="0"/>
              <a:t>‹#›</a:t>
            </a:fld>
            <a:endParaRPr lang="ru-RU"/>
          </a:p>
        </p:txBody>
      </p:sp>
    </p:spTree>
    <p:extLst>
      <p:ext uri="{BB962C8B-B14F-4D97-AF65-F5344CB8AC3E}">
        <p14:creationId xmlns:p14="http://schemas.microsoft.com/office/powerpoint/2010/main" val="2494235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71AA56-A0C6-4A39-9261-ED97287340E1}" type="datetimeFigureOut">
              <a:rPr lang="ru-RU" smtClean="0"/>
              <a:t>02.09.2020</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F10C26B-0BFD-47DE-88EE-9F3D89F32D68}" type="slidenum">
              <a:rPr lang="ru-RU" smtClean="0"/>
              <a:t>‹#›</a:t>
            </a:fld>
            <a:endParaRPr lang="ru-RU"/>
          </a:p>
        </p:txBody>
      </p:sp>
    </p:spTree>
    <p:extLst>
      <p:ext uri="{BB962C8B-B14F-4D97-AF65-F5344CB8AC3E}">
        <p14:creationId xmlns:p14="http://schemas.microsoft.com/office/powerpoint/2010/main" val="301244107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b="1" dirty="0"/>
              <a:t>6B04104 - Есеп, талдау және кәсіпорындағы аудит</a:t>
            </a:r>
            <a:r>
              <a:rPr lang="ru-RU" b="1" dirty="0"/>
              <a:t/>
            </a:r>
            <a:br>
              <a:rPr lang="ru-RU" b="1" dirty="0"/>
            </a:br>
            <a:endParaRPr lang="ru-RU" b="1" dirty="0"/>
          </a:p>
        </p:txBody>
      </p:sp>
      <p:sp>
        <p:nvSpPr>
          <p:cNvPr id="3" name="Подзаголовок 2"/>
          <p:cNvSpPr>
            <a:spLocks noGrp="1"/>
          </p:cNvSpPr>
          <p:nvPr>
            <p:ph type="subTitle" idx="1"/>
          </p:nvPr>
        </p:nvSpPr>
        <p:spPr/>
        <p:txBody>
          <a:bodyPr/>
          <a:lstStyle/>
          <a:p>
            <a:r>
              <a:rPr lang="kk-KZ" b="1" dirty="0">
                <a:solidFill>
                  <a:schemeClr val="accent1"/>
                </a:solidFill>
              </a:rPr>
              <a:t>БІЛІМ БЕРУ БАҒДАРЛАМАСЫ</a:t>
            </a:r>
            <a:endParaRPr lang="ru-RU" b="1" dirty="0">
              <a:solidFill>
                <a:schemeClr val="accent1"/>
              </a:solidFill>
            </a:endParaRPr>
          </a:p>
          <a:p>
            <a:endParaRPr lang="ru-RU" dirty="0"/>
          </a:p>
        </p:txBody>
      </p:sp>
    </p:spTree>
    <p:extLst>
      <p:ext uri="{BB962C8B-B14F-4D97-AF65-F5344CB8AC3E}">
        <p14:creationId xmlns:p14="http://schemas.microsoft.com/office/powerpoint/2010/main" val="1891491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4165" y="622112"/>
            <a:ext cx="10018713" cy="1752599"/>
          </a:xfrm>
        </p:spPr>
        <p:txBody>
          <a:bodyPr/>
          <a:lstStyle/>
          <a:p>
            <a:r>
              <a:rPr lang="kk-KZ" b="1" dirty="0" smtClean="0">
                <a:solidFill>
                  <a:srgbClr val="FF0000"/>
                </a:solidFill>
              </a:rPr>
              <a:t>ЭССЕ : </a:t>
            </a:r>
            <a:r>
              <a:rPr lang="ru-RU" b="1" dirty="0" smtClean="0">
                <a:solidFill>
                  <a:srgbClr val="FF0000"/>
                </a:solidFill>
              </a:rPr>
              <a:t>«Мен</a:t>
            </a:r>
            <a:r>
              <a:rPr lang="kk-KZ" b="1" dirty="0" smtClean="0">
                <a:solidFill>
                  <a:srgbClr val="FF0000"/>
                </a:solidFill>
              </a:rPr>
              <a:t>ің таңдауым, менің болашақ мамандығым!!!</a:t>
            </a:r>
            <a:r>
              <a:rPr lang="ru-RU" b="1" dirty="0" smtClean="0">
                <a:solidFill>
                  <a:srgbClr val="FF0000"/>
                </a:solidFill>
              </a:rPr>
              <a:t>»</a:t>
            </a:r>
            <a:endParaRPr lang="ru-RU" b="1" dirty="0">
              <a:solidFill>
                <a:srgbClr val="FF0000"/>
              </a:solidFill>
            </a:endParaRPr>
          </a:p>
        </p:txBody>
      </p:sp>
      <p:pic>
        <p:nvPicPr>
          <p:cNvPr id="3074" name="Picture 2" descr="https://monolith1.izrukvruki.ru/img/catalog/i2/8b/6a/4e9cec1f5-900x900-730282535-or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165" y="2947916"/>
            <a:ext cx="4899546" cy="36371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https://katalog-rus.ru/wp-content/uploads/job-manager-uploads/featured_image/2019/12/aristarh_2019-06-07_01_finansovyj_audi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1302" y="2674961"/>
            <a:ext cx="4926842" cy="4183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093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395529058"/>
              </p:ext>
            </p:extLst>
          </p:nvPr>
        </p:nvGraphicFramePr>
        <p:xfrm>
          <a:off x="1665027" y="1142522"/>
          <a:ext cx="9974476" cy="1750379"/>
        </p:xfrm>
        <a:graphic>
          <a:graphicData uri="http://schemas.openxmlformats.org/drawingml/2006/table">
            <a:tbl>
              <a:tblPr firstRow="1" firstCol="1" bandRow="1">
                <a:tableStyleId>{5940675A-B579-460E-94D1-54222C63F5DA}</a:tableStyleId>
              </a:tblPr>
              <a:tblGrid>
                <a:gridCol w="3971498"/>
                <a:gridCol w="6002978"/>
              </a:tblGrid>
              <a:tr h="0">
                <a:tc>
                  <a:txBody>
                    <a:bodyPr/>
                    <a:lstStyle/>
                    <a:p>
                      <a:pPr>
                        <a:lnSpc>
                          <a:spcPct val="107000"/>
                        </a:lnSpc>
                        <a:spcAft>
                          <a:spcPts val="500"/>
                        </a:spcAft>
                      </a:pPr>
                      <a:r>
                        <a:rPr lang="kk-KZ" sz="1400" dirty="0">
                          <a:effectLst/>
                        </a:rPr>
                        <a:t>Қолдану </a:t>
                      </a:r>
                      <a:r>
                        <a:rPr lang="kk-KZ" sz="1400" dirty="0" smtClean="0">
                          <a:effectLst/>
                        </a:rPr>
                        <a:t>саласы</a:t>
                      </a:r>
                      <a:endParaRPr lang="ru-RU" sz="1400" dirty="0">
                        <a:effectLst/>
                      </a:endParaRPr>
                    </a:p>
                  </a:txBody>
                  <a:tcPr marL="19050" marR="19050" marT="19050" marB="19050"/>
                </a:tc>
                <a:tc>
                  <a:txBody>
                    <a:bodyPr/>
                    <a:lstStyle/>
                    <a:p>
                      <a:pPr>
                        <a:lnSpc>
                          <a:spcPct val="107000"/>
                        </a:lnSpc>
                        <a:spcAft>
                          <a:spcPts val="500"/>
                        </a:spcAft>
                      </a:pPr>
                      <a:r>
                        <a:rPr lang="kk-KZ" sz="1400" dirty="0">
                          <a:effectLst/>
                        </a:rPr>
                        <a:t>«Есеп, талдау және кәсіпорындағы аудит» білім беру бағдарламасы білім алушылардың дайындық деңгейіне қойылатын талаптарды белгілейді, білім беру мазмұнын және білім алушылардың оқу жүктемесінің ең жоғары көлемін анықтайды</a:t>
                      </a:r>
                      <a:r>
                        <a:rPr lang="kk-KZ" sz="1400" dirty="0" smtClean="0">
                          <a:effectLst/>
                        </a:rPr>
                        <a:t>.</a:t>
                      </a:r>
                      <a:endParaRPr lang="ru-RU" sz="1400" dirty="0">
                        <a:effectLst/>
                      </a:endParaRPr>
                    </a:p>
                  </a:txBody>
                  <a:tcPr marL="19050" marR="19050" marT="19050" marB="19050"/>
                </a:tc>
              </a:tr>
              <a:tr h="0">
                <a:tc>
                  <a:txBody>
                    <a:bodyPr/>
                    <a:lstStyle/>
                    <a:p>
                      <a:pPr>
                        <a:lnSpc>
                          <a:spcPct val="107000"/>
                        </a:lnSpc>
                        <a:spcAft>
                          <a:spcPts val="500"/>
                        </a:spcAft>
                      </a:pPr>
                      <a:r>
                        <a:rPr lang="kk-KZ" sz="1400" dirty="0">
                          <a:effectLst/>
                        </a:rPr>
                        <a:t>Білім беру саласының коды және </a:t>
                      </a:r>
                      <a:r>
                        <a:rPr lang="kk-KZ" sz="1400" dirty="0" smtClean="0">
                          <a:effectLst/>
                        </a:rPr>
                        <a:t>жіктелуі</a:t>
                      </a:r>
                      <a:endParaRPr lang="ru-RU" sz="1400" dirty="0">
                        <a:effectLst/>
                      </a:endParaRPr>
                    </a:p>
                  </a:txBody>
                  <a:tcPr marL="19050" marR="19050" marT="19050" marB="19050"/>
                </a:tc>
                <a:tc>
                  <a:txBody>
                    <a:bodyPr/>
                    <a:lstStyle/>
                    <a:p>
                      <a:pPr>
                        <a:lnSpc>
                          <a:spcPct val="107000"/>
                        </a:lnSpc>
                        <a:spcAft>
                          <a:spcPts val="500"/>
                        </a:spcAft>
                      </a:pPr>
                      <a:r>
                        <a:rPr lang="kk-KZ" sz="1400" dirty="0">
                          <a:effectLst/>
                        </a:rPr>
                        <a:t>6B04 - Бизнес, басқару және </a:t>
                      </a:r>
                      <a:r>
                        <a:rPr lang="kk-KZ" sz="1400" dirty="0" smtClean="0">
                          <a:effectLst/>
                        </a:rPr>
                        <a:t>құқық</a:t>
                      </a:r>
                      <a:endParaRPr lang="ru-RU" sz="1400" dirty="0">
                        <a:effectLst/>
                      </a:endParaRPr>
                    </a:p>
                  </a:txBody>
                  <a:tcPr marL="19050" marR="19050" marT="19050" marB="19050"/>
                </a:tc>
              </a:tr>
              <a:tr h="0">
                <a:tc>
                  <a:txBody>
                    <a:bodyPr/>
                    <a:lstStyle/>
                    <a:p>
                      <a:pPr>
                        <a:lnSpc>
                          <a:spcPct val="107000"/>
                        </a:lnSpc>
                        <a:spcAft>
                          <a:spcPts val="500"/>
                        </a:spcAft>
                      </a:pPr>
                      <a:r>
                        <a:rPr lang="kk-KZ" sz="1400" dirty="0">
                          <a:effectLst/>
                        </a:rPr>
                        <a:t>Дайындық бағыттарының коды мен </a:t>
                      </a:r>
                      <a:r>
                        <a:rPr lang="kk-KZ" sz="1400" dirty="0" smtClean="0">
                          <a:effectLst/>
                        </a:rPr>
                        <a:t>жіктелуі</a:t>
                      </a:r>
                      <a:endParaRPr lang="ru-RU" sz="1400" dirty="0">
                        <a:effectLst/>
                      </a:endParaRPr>
                    </a:p>
                  </a:txBody>
                  <a:tcPr marL="19050" marR="19050" marT="19050" marB="19050"/>
                </a:tc>
                <a:tc>
                  <a:txBody>
                    <a:bodyPr/>
                    <a:lstStyle/>
                    <a:p>
                      <a:pPr>
                        <a:lnSpc>
                          <a:spcPct val="107000"/>
                        </a:lnSpc>
                        <a:spcAft>
                          <a:spcPts val="500"/>
                        </a:spcAft>
                      </a:pPr>
                      <a:r>
                        <a:rPr lang="kk-KZ" sz="1400" dirty="0">
                          <a:effectLst/>
                        </a:rPr>
                        <a:t>6B041 - Бизнес және </a:t>
                      </a:r>
                      <a:r>
                        <a:rPr lang="kk-KZ" sz="1400" dirty="0" smtClean="0">
                          <a:effectLst/>
                        </a:rPr>
                        <a:t>басқару</a:t>
                      </a:r>
                      <a:endParaRPr lang="ru-RU" sz="1400" dirty="0">
                        <a:effectLst/>
                      </a:endParaRPr>
                    </a:p>
                  </a:txBody>
                  <a:tcPr marL="19050" marR="19050" marT="19050" marB="19050"/>
                </a:tc>
              </a:tr>
              <a:tr h="0">
                <a:tc>
                  <a:txBody>
                    <a:bodyPr/>
                    <a:lstStyle/>
                    <a:p>
                      <a:pPr>
                        <a:lnSpc>
                          <a:spcPct val="107000"/>
                        </a:lnSpc>
                        <a:spcAft>
                          <a:spcPts val="500"/>
                        </a:spcAft>
                      </a:pPr>
                      <a:r>
                        <a:rPr lang="kk-KZ" sz="1400" dirty="0">
                          <a:effectLst/>
                        </a:rPr>
                        <a:t>Білім беру бағдарламасының коды және </a:t>
                      </a:r>
                      <a:r>
                        <a:rPr lang="kk-KZ" sz="1400" dirty="0" smtClean="0">
                          <a:effectLst/>
                        </a:rPr>
                        <a:t>атауы</a:t>
                      </a:r>
                      <a:endParaRPr lang="ru-RU" sz="1400" dirty="0">
                        <a:effectLst/>
                      </a:endParaRPr>
                    </a:p>
                  </a:txBody>
                  <a:tcPr marL="19050" marR="19050" marT="19050" marB="19050"/>
                </a:tc>
                <a:tc>
                  <a:txBody>
                    <a:bodyPr/>
                    <a:lstStyle/>
                    <a:p>
                      <a:pPr>
                        <a:lnSpc>
                          <a:spcPct val="107000"/>
                        </a:lnSpc>
                        <a:spcAft>
                          <a:spcPts val="500"/>
                        </a:spcAft>
                      </a:pPr>
                      <a:r>
                        <a:rPr lang="kk-KZ" sz="1400" dirty="0">
                          <a:effectLst/>
                        </a:rPr>
                        <a:t>6B04104 - Есеп, талдау және кәсіпорындағы </a:t>
                      </a:r>
                      <a:r>
                        <a:rPr lang="kk-KZ" sz="1400" dirty="0" smtClean="0">
                          <a:effectLst/>
                        </a:rPr>
                        <a:t>аудит</a:t>
                      </a:r>
                      <a:endParaRPr lang="ru-RU" sz="1400" dirty="0">
                        <a:effectLst/>
                      </a:endParaRPr>
                    </a:p>
                  </a:txBody>
                  <a:tcPr marL="19050" marR="19050" marT="19050" marB="19050"/>
                </a:tc>
              </a:tr>
            </a:tbl>
          </a:graphicData>
        </a:graphic>
      </p:graphicFrame>
      <p:sp>
        <p:nvSpPr>
          <p:cNvPr id="6" name="Прямоугольник 5"/>
          <p:cNvSpPr/>
          <p:nvPr/>
        </p:nvSpPr>
        <p:spPr>
          <a:xfrm>
            <a:off x="3687035" y="3057231"/>
            <a:ext cx="5009000" cy="388696"/>
          </a:xfrm>
          <a:prstGeom prst="rect">
            <a:avLst/>
          </a:prstGeom>
        </p:spPr>
        <p:txBody>
          <a:bodyPr wrap="none">
            <a:spAutoFit/>
          </a:bodyPr>
          <a:lstStyle/>
          <a:p>
            <a:pPr algn="ctr">
              <a:lnSpc>
                <a:spcPct val="107000"/>
              </a:lnSpc>
              <a:spcAft>
                <a:spcPts val="500"/>
              </a:spcAft>
            </a:pPr>
            <a:r>
              <a:rPr lang="kk-KZ" b="1" dirty="0" smtClean="0">
                <a:effectLst/>
                <a:latin typeface="Calibri" panose="020F0502020204030204" pitchFamily="34" charset="0"/>
                <a:ea typeface="Times New Roman" panose="02020603050405020304" pitchFamily="18" charset="0"/>
                <a:cs typeface="Times New Roman" panose="02020603050405020304" pitchFamily="18" charset="0"/>
              </a:rPr>
              <a:t>Білім беру бағдарламасының тұжырымдамасы</a:t>
            </a:r>
            <a:endParaRPr lang="ru-RU"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1049259245"/>
              </p:ext>
            </p:extLst>
          </p:nvPr>
        </p:nvGraphicFramePr>
        <p:xfrm>
          <a:off x="1665027" y="3445927"/>
          <a:ext cx="9974476" cy="3453848"/>
        </p:xfrm>
        <a:graphic>
          <a:graphicData uri="http://schemas.openxmlformats.org/drawingml/2006/table">
            <a:tbl>
              <a:tblPr firstRow="1" firstCol="1" bandRow="1">
                <a:tableStyleId>{5940675A-B579-460E-94D1-54222C63F5DA}</a:tableStyleId>
              </a:tblPr>
              <a:tblGrid>
                <a:gridCol w="3989791"/>
                <a:gridCol w="5984685"/>
              </a:tblGrid>
              <a:tr h="1102927">
                <a:tc>
                  <a:txBody>
                    <a:bodyPr/>
                    <a:lstStyle/>
                    <a:p>
                      <a:pPr>
                        <a:lnSpc>
                          <a:spcPct val="107000"/>
                        </a:lnSpc>
                        <a:spcAft>
                          <a:spcPts val="500"/>
                        </a:spcAft>
                      </a:pPr>
                      <a:r>
                        <a:rPr lang="kk-KZ" sz="1400" dirty="0">
                          <a:effectLst/>
                        </a:rPr>
                        <a:t>Білім беру бағдарламасының </a:t>
                      </a:r>
                      <a:r>
                        <a:rPr lang="kk-KZ" sz="1400" dirty="0" smtClean="0">
                          <a:effectLst/>
                        </a:rPr>
                        <a:t>мақсаты</a:t>
                      </a:r>
                      <a:endParaRPr lang="ru-RU" sz="1400" dirty="0">
                        <a:effectLst/>
                      </a:endParaRPr>
                    </a:p>
                  </a:txBody>
                  <a:tcPr marL="13673" marR="13673" marT="13673" marB="13673"/>
                </a:tc>
                <a:tc>
                  <a:txBody>
                    <a:bodyPr/>
                    <a:lstStyle/>
                    <a:p>
                      <a:pPr>
                        <a:lnSpc>
                          <a:spcPct val="107000"/>
                        </a:lnSpc>
                        <a:spcAft>
                          <a:spcPts val="500"/>
                        </a:spcAft>
                      </a:pPr>
                      <a:r>
                        <a:rPr lang="kk-KZ" sz="1400" dirty="0">
                          <a:effectLst/>
                        </a:rPr>
                        <a:t>Инновациялық экономиканы дамыту жағдайында әлеуметтік-маңызды міндеттерді шешу үшін </a:t>
                      </a:r>
                      <a:r>
                        <a:rPr lang="kk-KZ" sz="1400" dirty="0" smtClean="0">
                          <a:effectLst/>
                        </a:rPr>
                        <a:t>шаруашылық </a:t>
                      </a:r>
                      <a:r>
                        <a:rPr lang="kk-KZ" sz="1400" dirty="0">
                          <a:effectLst/>
                        </a:rPr>
                        <a:t>субъектілерінің қаржы-шаруашылық қызметін есепке алу, аудит және талдау саласындағы озық технологияларды меңгерген, инновациялық ойлауға ие жоғары білікті, бәсекеге қабілетті дипломды мамандарды </a:t>
                      </a:r>
                      <a:r>
                        <a:rPr lang="kk-KZ" sz="1400" dirty="0" smtClean="0">
                          <a:effectLst/>
                        </a:rPr>
                        <a:t>даярлау</a:t>
                      </a:r>
                      <a:endParaRPr lang="ru-RU" sz="1400" dirty="0">
                        <a:effectLst/>
                      </a:endParaRPr>
                    </a:p>
                  </a:txBody>
                  <a:tcPr marL="13673" marR="13673" marT="13673" marB="13673"/>
                </a:tc>
              </a:tr>
              <a:tr h="2021273">
                <a:tc>
                  <a:txBody>
                    <a:bodyPr/>
                    <a:lstStyle/>
                    <a:p>
                      <a:pPr>
                        <a:lnSpc>
                          <a:spcPct val="107000"/>
                        </a:lnSpc>
                        <a:spcAft>
                          <a:spcPts val="500"/>
                        </a:spcAft>
                      </a:pPr>
                      <a:r>
                        <a:rPr lang="kk-KZ" sz="1400" dirty="0" smtClean="0">
                          <a:effectLst/>
                        </a:rPr>
                        <a:t>БББ </a:t>
                      </a:r>
                      <a:r>
                        <a:rPr lang="kk-KZ" sz="1400" dirty="0">
                          <a:effectLst/>
                        </a:rPr>
                        <a:t>негізгі </a:t>
                      </a:r>
                      <a:r>
                        <a:rPr lang="kk-KZ" sz="1400" dirty="0" smtClean="0">
                          <a:effectLst/>
                        </a:rPr>
                        <a:t>идеясы</a:t>
                      </a:r>
                      <a:endParaRPr lang="ru-RU" sz="1400" dirty="0">
                        <a:effectLst/>
                      </a:endParaRPr>
                    </a:p>
                  </a:txBody>
                  <a:tcPr marL="13673" marR="13673" marT="13673" marB="13673"/>
                </a:tc>
                <a:tc>
                  <a:txBody>
                    <a:bodyPr/>
                    <a:lstStyle/>
                    <a:p>
                      <a:pPr>
                        <a:lnSpc>
                          <a:spcPct val="107000"/>
                        </a:lnSpc>
                        <a:spcAft>
                          <a:spcPts val="800"/>
                        </a:spcAft>
                      </a:pPr>
                      <a:r>
                        <a:rPr lang="kk-KZ" sz="1400" dirty="0">
                          <a:effectLst/>
                        </a:rPr>
                        <a:t>Қазақстандық компаниялардың өсуі мен табысы бухгалтерлік есеп пен аудит саласында жоғары кәсіби қызметкерлерді жұмысқа тарту қажеттілігін туғызады, онсыз бірде-бір ұйым жұмыс істей алмайды.</a:t>
                      </a:r>
                      <a:endParaRPr lang="ru-RU" sz="1400" dirty="0">
                        <a:effectLst/>
                      </a:endParaRPr>
                    </a:p>
                    <a:p>
                      <a:pPr>
                        <a:lnSpc>
                          <a:spcPct val="107000"/>
                        </a:lnSpc>
                        <a:spcAft>
                          <a:spcPts val="800"/>
                        </a:spcAft>
                      </a:pPr>
                      <a:r>
                        <a:rPr lang="kk-KZ" sz="1400" dirty="0">
                          <a:effectLst/>
                        </a:rPr>
                        <a:t>Білім беру бағдарламасы инновациялық ойлауға ие, есеп, аудит және талдау саласындағы озық технологияларды меңгерген, әлемдік қаржы, банк, сақтандыру, инвестициялық бизнес шарттарына ықпалдасуға және әлеуметтік маңызды міндеттерді шешуге қабілетті мамандарды даярлауға бағытталған.</a:t>
                      </a:r>
                      <a:endParaRPr lang="ru-RU" sz="1400" dirty="0">
                        <a:effectLst/>
                      </a:endParaRPr>
                    </a:p>
                    <a:p>
                      <a:pPr>
                        <a:lnSpc>
                          <a:spcPct val="107000"/>
                        </a:lnSpc>
                        <a:spcAft>
                          <a:spcPts val="500"/>
                        </a:spcAft>
                      </a:pPr>
                      <a:r>
                        <a:rPr lang="ru-RU" sz="1400" dirty="0">
                          <a:effectLst/>
                        </a:rPr>
                        <a:t> </a:t>
                      </a:r>
                    </a:p>
                  </a:txBody>
                  <a:tcPr marL="13673" marR="13673" marT="13673" marB="13673"/>
                </a:tc>
              </a:tr>
            </a:tbl>
          </a:graphicData>
        </a:graphic>
      </p:graphicFrame>
    </p:spTree>
    <p:extLst>
      <p:ext uri="{BB962C8B-B14F-4D97-AF65-F5344CB8AC3E}">
        <p14:creationId xmlns:p14="http://schemas.microsoft.com/office/powerpoint/2010/main" val="2614771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82254506"/>
              </p:ext>
            </p:extLst>
          </p:nvPr>
        </p:nvGraphicFramePr>
        <p:xfrm>
          <a:off x="1924335" y="464023"/>
          <a:ext cx="9321420" cy="2825087"/>
        </p:xfrm>
        <a:graphic>
          <a:graphicData uri="http://schemas.openxmlformats.org/drawingml/2006/table">
            <a:tbl>
              <a:tblPr firstRow="1" firstCol="1" bandRow="1">
                <a:tableStyleId>{5940675A-B579-460E-94D1-54222C63F5DA}</a:tableStyleId>
              </a:tblPr>
              <a:tblGrid>
                <a:gridCol w="2497540"/>
                <a:gridCol w="6823880"/>
              </a:tblGrid>
              <a:tr h="1173708">
                <a:tc>
                  <a:txBody>
                    <a:bodyPr/>
                    <a:lstStyle/>
                    <a:p>
                      <a:pPr>
                        <a:lnSpc>
                          <a:spcPct val="107000"/>
                        </a:lnSpc>
                        <a:spcAft>
                          <a:spcPts val="500"/>
                        </a:spcAft>
                      </a:pPr>
                      <a:r>
                        <a:rPr lang="kk-KZ" sz="1400" dirty="0">
                          <a:effectLst/>
                        </a:rPr>
                        <a:t>Білім алушыларға арналған ББ </a:t>
                      </a:r>
                      <a:r>
                        <a:rPr lang="kk-KZ" sz="1400" dirty="0" smtClean="0">
                          <a:effectLst/>
                        </a:rPr>
                        <a:t>негіздемесі</a:t>
                      </a:r>
                      <a:endParaRPr lang="ru-RU" sz="1400" dirty="0">
                        <a:effectLst/>
                      </a:endParaRPr>
                    </a:p>
                  </a:txBody>
                  <a:tcPr marL="13748" marR="13748" marT="13748" marB="13748"/>
                </a:tc>
                <a:tc>
                  <a:txBody>
                    <a:bodyPr/>
                    <a:lstStyle/>
                    <a:p>
                      <a:pPr>
                        <a:lnSpc>
                          <a:spcPct val="107000"/>
                        </a:lnSpc>
                        <a:spcAft>
                          <a:spcPts val="500"/>
                        </a:spcAft>
                      </a:pPr>
                      <a:r>
                        <a:rPr lang="kk-KZ" sz="1400" dirty="0">
                          <a:effectLst/>
                        </a:rPr>
                        <a:t>Білім беру бағдарламасы өзінің теориялық білімі мен практикалық дағдылары мен құзыреттіліктерінің арқасында ұйымның қаржы-шаруашылық қызметін талдау, аудит, салық салу мен есеп жүргізу және оны автоматтандыру, әр түрлі міндеттерді дербес және жауапты шеше алатын, сондай-ақ осы мәселелер бойынша қаржылық ақпаратты мүдделі пайдаланушыларға кеңес бере алатын маманды оқытуға бағытталған</a:t>
                      </a:r>
                      <a:r>
                        <a:rPr lang="kk-KZ" sz="1400" dirty="0" smtClean="0">
                          <a:effectLst/>
                        </a:rPr>
                        <a:t>.</a:t>
                      </a:r>
                      <a:endParaRPr lang="ru-RU" sz="1400" dirty="0">
                        <a:effectLst/>
                      </a:endParaRPr>
                    </a:p>
                  </a:txBody>
                  <a:tcPr marL="13748" marR="13748" marT="13748" marB="13748"/>
                </a:tc>
              </a:tr>
              <a:tr h="1651379">
                <a:tc>
                  <a:txBody>
                    <a:bodyPr/>
                    <a:lstStyle/>
                    <a:p>
                      <a:pPr>
                        <a:lnSpc>
                          <a:spcPct val="107000"/>
                        </a:lnSpc>
                        <a:spcAft>
                          <a:spcPts val="500"/>
                        </a:spcAft>
                      </a:pPr>
                      <a:r>
                        <a:rPr lang="kk-KZ" sz="1400" dirty="0">
                          <a:effectLst/>
                        </a:rPr>
                        <a:t>Жұмыс берушілер үшін ББ </a:t>
                      </a:r>
                      <a:r>
                        <a:rPr lang="kk-KZ" sz="1400" dirty="0" smtClean="0">
                          <a:effectLst/>
                        </a:rPr>
                        <a:t>негіздемесі</a:t>
                      </a:r>
                      <a:endParaRPr lang="ru-RU" sz="1400" dirty="0">
                        <a:effectLst/>
                      </a:endParaRPr>
                    </a:p>
                  </a:txBody>
                  <a:tcPr marL="13748" marR="13748" marT="13748" marB="13748"/>
                </a:tc>
                <a:tc>
                  <a:txBody>
                    <a:bodyPr/>
                    <a:lstStyle/>
                    <a:p>
                      <a:pPr>
                        <a:lnSpc>
                          <a:spcPct val="107000"/>
                        </a:lnSpc>
                        <a:spcAft>
                          <a:spcPts val="500"/>
                        </a:spcAft>
                      </a:pPr>
                      <a:r>
                        <a:rPr lang="kk-KZ" sz="1400" dirty="0">
                          <a:effectLst/>
                        </a:rPr>
                        <a:t>Осы білім беру бағдарламасы бойынша бакалаврларды оқыту қаржылық есептіліктің халықаралық стандарттарын пайдалана отырып, бухгалтерлік есепті жүргізу және аудит жүргізу бойынша әртүрлі бағдарламаларды меңгерген, қаржылық есептілікті жасау және талдау дағдылары бар, экономиканың түрлі ұйымдық-құқықтық нысандары мен салаларының кәсіпорындарындағы Шаруашылық үдерістері туралы ақпаратты жинау, өңдеу және ұсынудың қазіргі заманғы әдістемесін меңгерген білікті бухгалтерлер мен аудиторларды дайындауға бағытталған</a:t>
                      </a:r>
                      <a:r>
                        <a:rPr lang="kk-KZ" sz="1400" dirty="0" smtClean="0">
                          <a:effectLst/>
                        </a:rPr>
                        <a:t>.</a:t>
                      </a:r>
                      <a:endParaRPr lang="ru-RU" sz="1400" dirty="0">
                        <a:effectLst/>
                      </a:endParaRPr>
                    </a:p>
                  </a:txBody>
                  <a:tcPr marL="13748" marR="13748" marT="13748" marB="13748"/>
                </a:tc>
              </a:tr>
            </a:tbl>
          </a:graphicData>
        </a:graphic>
      </p:graphicFrame>
      <p:graphicFrame>
        <p:nvGraphicFramePr>
          <p:cNvPr id="3" name="Объект 3"/>
          <p:cNvGraphicFramePr>
            <a:graphicFrameLocks/>
          </p:cNvGraphicFramePr>
          <p:nvPr>
            <p:extLst>
              <p:ext uri="{D42A27DB-BD31-4B8C-83A1-F6EECF244321}">
                <p14:modId xmlns:p14="http://schemas.microsoft.com/office/powerpoint/2010/main" val="1887895425"/>
              </p:ext>
            </p:extLst>
          </p:nvPr>
        </p:nvGraphicFramePr>
        <p:xfrm>
          <a:off x="1924336" y="3537874"/>
          <a:ext cx="9321420" cy="2715323"/>
        </p:xfrm>
        <a:graphic>
          <a:graphicData uri="http://schemas.openxmlformats.org/drawingml/2006/table">
            <a:tbl>
              <a:tblPr firstRow="1" firstCol="1" bandRow="1">
                <a:tableStyleId>{5940675A-B579-460E-94D1-54222C63F5DA}</a:tableStyleId>
              </a:tblPr>
              <a:tblGrid>
                <a:gridCol w="2511186"/>
                <a:gridCol w="6810234"/>
              </a:tblGrid>
              <a:tr h="369592">
                <a:tc>
                  <a:txBody>
                    <a:bodyPr/>
                    <a:lstStyle/>
                    <a:p>
                      <a:pPr>
                        <a:lnSpc>
                          <a:spcPct val="107000"/>
                        </a:lnSpc>
                        <a:spcAft>
                          <a:spcPts val="500"/>
                        </a:spcAft>
                      </a:pPr>
                      <a:r>
                        <a:rPr lang="kk-KZ" sz="1400" dirty="0">
                          <a:effectLst/>
                        </a:rPr>
                        <a:t>Берілетін </a:t>
                      </a:r>
                      <a:r>
                        <a:rPr lang="kk-KZ" sz="1400" dirty="0" smtClean="0">
                          <a:effectLst/>
                        </a:rPr>
                        <a:t>дәреже</a:t>
                      </a:r>
                      <a:endParaRPr lang="ru-RU" sz="1400" dirty="0">
                        <a:effectLst/>
                      </a:endParaRPr>
                    </a:p>
                  </a:txBody>
                  <a:tcPr marL="12795" marR="12795" marT="12795" marB="12795"/>
                </a:tc>
                <a:tc>
                  <a:txBody>
                    <a:bodyPr/>
                    <a:lstStyle/>
                    <a:p>
                      <a:pPr>
                        <a:lnSpc>
                          <a:spcPct val="107000"/>
                        </a:lnSpc>
                        <a:spcAft>
                          <a:spcPts val="500"/>
                        </a:spcAft>
                      </a:pPr>
                      <a:r>
                        <a:rPr lang="kk-KZ" sz="1400" dirty="0">
                          <a:effectLst/>
                        </a:rPr>
                        <a:t>"6B04104 Есеп, талдау және кәсіпорындағы аудит" білім беру бағдарламасы бойынша Экономика </a:t>
                      </a:r>
                      <a:r>
                        <a:rPr lang="kk-KZ" sz="1400" dirty="0" smtClean="0">
                          <a:effectLst/>
                        </a:rPr>
                        <a:t>бакалавры</a:t>
                      </a:r>
                      <a:endParaRPr lang="ru-RU" sz="1400" dirty="0">
                        <a:effectLst/>
                      </a:endParaRPr>
                    </a:p>
                  </a:txBody>
                  <a:tcPr marL="12795" marR="12795" marT="12795" marB="12795"/>
                </a:tc>
              </a:tr>
              <a:tr h="1729060">
                <a:tc>
                  <a:txBody>
                    <a:bodyPr/>
                    <a:lstStyle/>
                    <a:p>
                      <a:pPr>
                        <a:lnSpc>
                          <a:spcPct val="107000"/>
                        </a:lnSpc>
                        <a:spcAft>
                          <a:spcPts val="500"/>
                        </a:spcAft>
                      </a:pPr>
                      <a:r>
                        <a:rPr lang="kk-KZ" sz="1400" dirty="0">
                          <a:effectLst/>
                        </a:rPr>
                        <a:t>Маман лауазымдарының </a:t>
                      </a:r>
                      <a:r>
                        <a:rPr lang="kk-KZ" sz="1400" dirty="0" smtClean="0">
                          <a:effectLst/>
                        </a:rPr>
                        <a:t>тізбесі</a:t>
                      </a:r>
                      <a:endParaRPr lang="ru-RU" sz="1400" dirty="0">
                        <a:effectLst/>
                      </a:endParaRPr>
                    </a:p>
                  </a:txBody>
                  <a:tcPr marL="12795" marR="12795" marT="12795" marB="12795"/>
                </a:tc>
                <a:tc>
                  <a:txBody>
                    <a:bodyPr/>
                    <a:lstStyle/>
                    <a:p>
                      <a:pPr>
                        <a:lnSpc>
                          <a:spcPct val="107000"/>
                        </a:lnSpc>
                        <a:spcAft>
                          <a:spcPts val="800"/>
                        </a:spcAft>
                      </a:pPr>
                      <a:r>
                        <a:rPr lang="kk-KZ" sz="1400" dirty="0">
                          <a:effectLst/>
                        </a:rPr>
                        <a:t>- бас бухгалтер;</a:t>
                      </a:r>
                      <a:endParaRPr lang="ru-RU" sz="1400" dirty="0">
                        <a:effectLst/>
                      </a:endParaRPr>
                    </a:p>
                    <a:p>
                      <a:pPr>
                        <a:lnSpc>
                          <a:spcPct val="107000"/>
                        </a:lnSpc>
                        <a:spcAft>
                          <a:spcPts val="800"/>
                        </a:spcAft>
                      </a:pPr>
                      <a:r>
                        <a:rPr lang="kk-KZ" sz="1400" dirty="0">
                          <a:effectLst/>
                        </a:rPr>
                        <a:t>- бухгалтер;</a:t>
                      </a:r>
                      <a:endParaRPr lang="ru-RU" sz="1400" dirty="0">
                        <a:effectLst/>
                      </a:endParaRPr>
                    </a:p>
                    <a:p>
                      <a:pPr>
                        <a:lnSpc>
                          <a:spcPct val="107000"/>
                        </a:lnSpc>
                        <a:spcAft>
                          <a:spcPts val="800"/>
                        </a:spcAft>
                      </a:pPr>
                      <a:r>
                        <a:rPr lang="kk-KZ" sz="1400" dirty="0">
                          <a:effectLst/>
                        </a:rPr>
                        <a:t>- экономист;</a:t>
                      </a:r>
                      <a:endParaRPr lang="ru-RU" sz="1400" dirty="0">
                        <a:effectLst/>
                      </a:endParaRPr>
                    </a:p>
                    <a:p>
                      <a:pPr>
                        <a:lnSpc>
                          <a:spcPct val="107000"/>
                        </a:lnSpc>
                        <a:spcAft>
                          <a:spcPts val="800"/>
                        </a:spcAft>
                      </a:pPr>
                      <a:r>
                        <a:rPr lang="kk-KZ" sz="1400" dirty="0">
                          <a:effectLst/>
                        </a:rPr>
                        <a:t>- қаржы директоры;</a:t>
                      </a:r>
                      <a:endParaRPr lang="ru-RU" sz="1400" dirty="0">
                        <a:effectLst/>
                      </a:endParaRPr>
                    </a:p>
                    <a:p>
                      <a:pPr>
                        <a:lnSpc>
                          <a:spcPct val="107000"/>
                        </a:lnSpc>
                        <a:spcAft>
                          <a:spcPts val="800"/>
                        </a:spcAft>
                      </a:pPr>
                      <a:r>
                        <a:rPr lang="kk-KZ" sz="1400" dirty="0">
                          <a:effectLst/>
                        </a:rPr>
                        <a:t>- коммерциялық менеджер;</a:t>
                      </a:r>
                      <a:endParaRPr lang="ru-RU" sz="1400" dirty="0">
                        <a:effectLst/>
                      </a:endParaRPr>
                    </a:p>
                    <a:p>
                      <a:pPr>
                        <a:lnSpc>
                          <a:spcPct val="107000"/>
                        </a:lnSpc>
                        <a:spcAft>
                          <a:spcPts val="800"/>
                        </a:spcAft>
                      </a:pPr>
                      <a:r>
                        <a:rPr lang="kk-KZ" sz="1400" dirty="0">
                          <a:effectLst/>
                        </a:rPr>
                        <a:t>- қаржы талдаушысы;</a:t>
                      </a:r>
                      <a:endParaRPr lang="ru-RU" sz="1400" dirty="0">
                        <a:effectLst/>
                      </a:endParaRPr>
                    </a:p>
                    <a:p>
                      <a:pPr>
                        <a:lnSpc>
                          <a:spcPct val="107000"/>
                        </a:lnSpc>
                        <a:spcAft>
                          <a:spcPts val="500"/>
                        </a:spcAft>
                      </a:pPr>
                      <a:r>
                        <a:rPr lang="kk-KZ" sz="1400" dirty="0">
                          <a:effectLst/>
                        </a:rPr>
                        <a:t>- аудитор немесе </a:t>
                      </a:r>
                      <a:r>
                        <a:rPr lang="kk-KZ" sz="1400" dirty="0" smtClean="0">
                          <a:effectLst/>
                        </a:rPr>
                        <a:t>ревизор</a:t>
                      </a:r>
                      <a:endParaRPr lang="ru-RU" sz="1400" dirty="0">
                        <a:effectLst/>
                      </a:endParaRPr>
                    </a:p>
                  </a:txBody>
                  <a:tcPr marL="12795" marR="12795" marT="12795" marB="12795"/>
                </a:tc>
              </a:tr>
            </a:tbl>
          </a:graphicData>
        </a:graphic>
      </p:graphicFrame>
    </p:spTree>
    <p:extLst>
      <p:ext uri="{BB962C8B-B14F-4D97-AF65-F5344CB8AC3E}">
        <p14:creationId xmlns:p14="http://schemas.microsoft.com/office/powerpoint/2010/main" val="28107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1"/>
            <p:extLst>
              <p:ext uri="{D42A27DB-BD31-4B8C-83A1-F6EECF244321}">
                <p14:modId xmlns:p14="http://schemas.microsoft.com/office/powerpoint/2010/main" val="4024696580"/>
              </p:ext>
            </p:extLst>
          </p:nvPr>
        </p:nvGraphicFramePr>
        <p:xfrm>
          <a:off x="1405719" y="315781"/>
          <a:ext cx="10072048" cy="3750933"/>
        </p:xfrm>
        <a:graphic>
          <a:graphicData uri="http://schemas.openxmlformats.org/drawingml/2006/table">
            <a:tbl>
              <a:tblPr firstRow="1" firstCol="1" bandRow="1">
                <a:tableStyleId>{5940675A-B579-460E-94D1-54222C63F5DA}</a:tableStyleId>
              </a:tblPr>
              <a:tblGrid>
                <a:gridCol w="4028820"/>
                <a:gridCol w="6043228"/>
              </a:tblGrid>
              <a:tr h="2077247">
                <a:tc>
                  <a:txBody>
                    <a:bodyPr/>
                    <a:lstStyle/>
                    <a:p>
                      <a:pPr>
                        <a:lnSpc>
                          <a:spcPct val="107000"/>
                        </a:lnSpc>
                        <a:spcAft>
                          <a:spcPts val="500"/>
                        </a:spcAft>
                      </a:pPr>
                      <a:r>
                        <a:rPr lang="kk-KZ" sz="1400" dirty="0">
                          <a:effectLst/>
                        </a:rPr>
                        <a:t>Мамандар лауазымдарының </a:t>
                      </a:r>
                      <a:r>
                        <a:rPr lang="kk-KZ" sz="1400" dirty="0" smtClean="0">
                          <a:effectLst/>
                        </a:rPr>
                        <a:t>тізбесі</a:t>
                      </a:r>
                      <a:endParaRPr lang="ru-RU" sz="1400" dirty="0">
                        <a:effectLst/>
                      </a:endParaRPr>
                    </a:p>
                  </a:txBody>
                  <a:tcPr marL="10522" marR="10522" marT="10522" marB="10522"/>
                </a:tc>
                <a:tc>
                  <a:txBody>
                    <a:bodyPr/>
                    <a:lstStyle/>
                    <a:p>
                      <a:pPr>
                        <a:lnSpc>
                          <a:spcPct val="107000"/>
                        </a:lnSpc>
                        <a:spcAft>
                          <a:spcPts val="800"/>
                        </a:spcAft>
                      </a:pPr>
                      <a:r>
                        <a:rPr lang="kk-KZ" sz="1400" dirty="0">
                          <a:effectLst/>
                        </a:rPr>
                        <a:t>- ХҚЕС, бухгалтерлік есепті жүргізу және қаржылық есептілікті жасау қағидаттары мен ережелеріне сәйкес жедел басшылық пен басқару үшін қажетті ұйымдардың қаржылық жағдайы, қызметінің нәтижелері және қаржылық жағдайындағы өзгерістер туралы толыққанды және дұрыс ақпаратты қалыптастыруды қамтамасыз ету;</a:t>
                      </a:r>
                      <a:endParaRPr lang="ru-RU" sz="1400" dirty="0">
                        <a:effectLst/>
                      </a:endParaRPr>
                    </a:p>
                    <a:p>
                      <a:pPr>
                        <a:lnSpc>
                          <a:spcPct val="107000"/>
                        </a:lnSpc>
                        <a:spcAft>
                          <a:spcPts val="800"/>
                        </a:spcAft>
                      </a:pPr>
                      <a:r>
                        <a:rPr lang="kk-KZ" sz="1400" dirty="0">
                          <a:effectLst/>
                        </a:rPr>
                        <a:t>- есеп саясатын, аудит және талдау әдістемесі мен техникасы мәселелері бойынша нұсқаулар мен ережелерді әзірлеу;</a:t>
                      </a:r>
                      <a:endParaRPr lang="ru-RU" sz="1400" dirty="0">
                        <a:effectLst/>
                      </a:endParaRPr>
                    </a:p>
                    <a:p>
                      <a:pPr>
                        <a:lnSpc>
                          <a:spcPct val="107000"/>
                        </a:lnSpc>
                        <a:spcAft>
                          <a:spcPts val="800"/>
                        </a:spcAft>
                      </a:pPr>
                      <a:r>
                        <a:rPr lang="kk-KZ" sz="1400" dirty="0">
                          <a:effectLst/>
                        </a:rPr>
                        <a:t>- өндіріс тиімділігін арттыру резервтерін анықтау;</a:t>
                      </a:r>
                      <a:endParaRPr lang="ru-RU" sz="1400" dirty="0">
                        <a:effectLst/>
                      </a:endParaRPr>
                    </a:p>
                    <a:p>
                      <a:pPr>
                        <a:lnSpc>
                          <a:spcPct val="107000"/>
                        </a:lnSpc>
                        <a:spcAft>
                          <a:spcPts val="500"/>
                        </a:spcAft>
                      </a:pPr>
                      <a:r>
                        <a:rPr lang="kk-KZ" sz="1400" dirty="0">
                          <a:effectLst/>
                        </a:rPr>
                        <a:t>- пайдаланушыларды сенімді ақпаратпен уақтылы қамтамасыз </a:t>
                      </a:r>
                      <a:r>
                        <a:rPr lang="kk-KZ" sz="1400" dirty="0" smtClean="0">
                          <a:effectLst/>
                        </a:rPr>
                        <a:t>ету</a:t>
                      </a:r>
                      <a:endParaRPr lang="ru-RU" sz="1400" dirty="0">
                        <a:effectLst/>
                      </a:endParaRPr>
                    </a:p>
                  </a:txBody>
                  <a:tcPr marL="10522" marR="10522" marT="10522" marB="10522"/>
                </a:tc>
              </a:tr>
              <a:tr h="1046953">
                <a:tc>
                  <a:txBody>
                    <a:bodyPr/>
                    <a:lstStyle/>
                    <a:p>
                      <a:pPr>
                        <a:lnSpc>
                          <a:spcPct val="107000"/>
                        </a:lnSpc>
                        <a:spcAft>
                          <a:spcPts val="500"/>
                        </a:spcAft>
                      </a:pPr>
                      <a:r>
                        <a:rPr lang="kk-KZ" sz="1400" dirty="0">
                          <a:effectLst/>
                        </a:rPr>
                        <a:t>Кәсіби қызмет </a:t>
                      </a:r>
                      <a:r>
                        <a:rPr lang="kk-KZ" sz="1400" dirty="0" smtClean="0">
                          <a:effectLst/>
                        </a:rPr>
                        <a:t>объектісі</a:t>
                      </a:r>
                      <a:endParaRPr lang="ru-RU" sz="1400" dirty="0">
                        <a:effectLst/>
                      </a:endParaRPr>
                    </a:p>
                  </a:txBody>
                  <a:tcPr marL="10522" marR="10522" marT="10522" marB="10522"/>
                </a:tc>
                <a:tc>
                  <a:txBody>
                    <a:bodyPr/>
                    <a:lstStyle/>
                    <a:p>
                      <a:pPr>
                        <a:lnSpc>
                          <a:spcPct val="107000"/>
                        </a:lnSpc>
                        <a:spcAft>
                          <a:spcPts val="500"/>
                        </a:spcAft>
                      </a:pPr>
                      <a:r>
                        <a:rPr lang="kk-KZ" sz="1400" dirty="0">
                          <a:effectLst/>
                        </a:rPr>
                        <a:t>Республикалық, өңірлік және жергілікті деңгейдегі мемлекеттік органдар, банктер, биржалар, қаржы және сақтандыру компаниялары, инвестициялық қорлар, ҚР Қаржы министрлігі, ҚР Ұлттық Банкі, зейнетақы қорлары, қазынашылық органдары, әр түрлі деңгейдегі әкімдіктер жанындағы қаржы басқармалары мен бөлімдер, барлық меншік нысанындағы кәсіпорындар мен ұйымдардың қаржы қызметтері</a:t>
                      </a:r>
                      <a:r>
                        <a:rPr lang="kk-KZ" sz="1400" dirty="0" smtClean="0">
                          <a:effectLst/>
                        </a:rPr>
                        <a:t>.</a:t>
                      </a:r>
                      <a:endParaRPr lang="ru-RU" sz="1400" dirty="0">
                        <a:effectLst/>
                      </a:endParaRPr>
                    </a:p>
                  </a:txBody>
                  <a:tcPr marL="10522" marR="10522" marT="10522" marB="10522"/>
                </a:tc>
              </a:tr>
            </a:tbl>
          </a:graphicData>
        </a:graphic>
      </p:graphicFrame>
      <p:pic>
        <p:nvPicPr>
          <p:cNvPr id="1026" name="Picture 2" descr="Businessman working on papers file Фото со стока - 4387347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4309" y="4433568"/>
            <a:ext cx="3447434" cy="23298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s://previews.123rf.com/images/alekseiveprev/alekseiveprev1503/alekseiveprev150300070/38337436-accountant-with-a-calculator-vector-illustra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7905" y="4266845"/>
            <a:ext cx="2396366" cy="2352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9975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Желтый">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Параллакс</Template>
  <TotalTime>103</TotalTime>
  <Words>501</Words>
  <Application>Microsoft Office PowerPoint</Application>
  <PresentationFormat>Широкоэкранный</PresentationFormat>
  <Paragraphs>40</Paragraphs>
  <Slides>5</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Calibri</vt:lpstr>
      <vt:lpstr>Corbel</vt:lpstr>
      <vt:lpstr>Times New Roman</vt:lpstr>
      <vt:lpstr>Параллакс</vt:lpstr>
      <vt:lpstr>6B04104 - Есеп, талдау және кәсіпорындағы аудит </vt:lpstr>
      <vt:lpstr>ЭССЕ : «Менің таңдауым, менің болашақ мамандығым!!!»</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6B04104 - Есеп, талдау және кәсіпорындағы аудит </dc:title>
  <dc:creator>Гульжан</dc:creator>
  <cp:lastModifiedBy>Гульжан</cp:lastModifiedBy>
  <cp:revision>7</cp:revision>
  <dcterms:created xsi:type="dcterms:W3CDTF">2020-09-02T04:58:21Z</dcterms:created>
  <dcterms:modified xsi:type="dcterms:W3CDTF">2020-09-02T06:52:52Z</dcterms:modified>
</cp:coreProperties>
</file>